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264" r:id="rId7"/>
    <p:sldId id="284" r:id="rId8"/>
    <p:sldId id="285" r:id="rId9"/>
    <p:sldId id="286" r:id="rId10"/>
    <p:sldId id="287" r:id="rId11"/>
    <p:sldId id="288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26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55A11"/>
    <a:srgbClr val="15142A"/>
    <a:srgbClr val="FAED3B"/>
    <a:srgbClr val="70AD47"/>
    <a:srgbClr val="A7FDFF"/>
    <a:srgbClr val="3CDFE6"/>
    <a:srgbClr val="0C0D0E"/>
    <a:srgbClr val="1F4E79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7696" autoAdjust="0"/>
  </p:normalViewPr>
  <p:slideViewPr>
    <p:cSldViewPr snapToGrid="0">
      <p:cViewPr varScale="1">
        <p:scale>
          <a:sx n="57" d="100"/>
          <a:sy n="57" d="100"/>
        </p:scale>
        <p:origin x="1132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0228D-5E4D-4AE9-A975-89EA8091A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2C6B80-1F92-48B9-810B-A7CDD533B212}" type="datetimeFigureOut">
              <a:rPr lang="en-US"/>
              <a:pPr>
                <a:defRPr/>
              </a:pPr>
              <a:t>9/27/2021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46951E-2A70-4DA4-98C5-A2CDBDF4C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9/27/2021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9/27/2021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9/27/2021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18.xml"/><Relationship Id="rId3" Type="http://schemas.openxmlformats.org/officeDocument/2006/relationships/control" Target="../activeX/activeX2.xml"/><Relationship Id="rId7" Type="http://schemas.openxmlformats.org/officeDocument/2006/relationships/audio" Target="../media/audio1.wav"/><Relationship Id="rId12" Type="http://schemas.openxmlformats.org/officeDocument/2006/relationships/slide" Target="slide14.xml"/><Relationship Id="rId2" Type="http://schemas.openxmlformats.org/officeDocument/2006/relationships/control" Target="../activeX/activeX1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slide" Target="slide13.xml"/><Relationship Id="rId11" Type="http://schemas.openxmlformats.org/officeDocument/2006/relationships/slide" Target="slide17.xml"/><Relationship Id="rId5" Type="http://schemas.openxmlformats.org/officeDocument/2006/relationships/notesSlide" Target="../notesSlides/notesSlide1.xml"/><Relationship Id="rId15" Type="http://schemas.openxmlformats.org/officeDocument/2006/relationships/image" Target="../media/image10.wmf"/><Relationship Id="rId10" Type="http://schemas.openxmlformats.org/officeDocument/2006/relationships/slide" Target="slide15.xml"/><Relationship Id="rId4" Type="http://schemas.openxmlformats.org/officeDocument/2006/relationships/slideLayout" Target="../slideLayouts/slideLayout2.xml"/><Relationship Id="rId9" Type="http://schemas.openxmlformats.org/officeDocument/2006/relationships/slide" Target="slide16.xml"/><Relationship Id="rId1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5" Type="http://schemas.openxmlformats.org/officeDocument/2006/relationships/slide" Target="slide12.xml"/><Relationship Id="rId4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uhieu.gsp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153225" y="2829307"/>
            <a:ext cx="101367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 u="sng" dirty="0" err="1" smtClean="0">
                <a:solidFill>
                  <a:srgbClr val="C55A11"/>
                </a:solidFill>
              </a:rPr>
              <a:t>Tiết</a:t>
            </a:r>
            <a:r>
              <a:rPr lang="en-US" sz="4000" b="1" i="1" u="sng" dirty="0" smtClean="0">
                <a:solidFill>
                  <a:srgbClr val="C55A11"/>
                </a:solidFill>
              </a:rPr>
              <a:t> 10, </a:t>
            </a:r>
            <a:r>
              <a:rPr lang="en-US" sz="4000" b="1" i="1" u="sng" dirty="0" err="1" smtClean="0">
                <a:solidFill>
                  <a:srgbClr val="C55A11"/>
                </a:solidFill>
              </a:rPr>
              <a:t>Bài</a:t>
            </a:r>
            <a:r>
              <a:rPr lang="en-US" sz="4000" b="1" i="1" u="sng" dirty="0" smtClean="0">
                <a:solidFill>
                  <a:srgbClr val="C55A11"/>
                </a:solidFill>
              </a:rPr>
              <a:t> </a:t>
            </a:r>
            <a:r>
              <a:rPr lang="en-US" sz="4000" b="1" i="1" u="sng" dirty="0">
                <a:solidFill>
                  <a:srgbClr val="C55A11"/>
                </a:solidFill>
              </a:rPr>
              <a:t>5:</a:t>
            </a:r>
            <a:r>
              <a:rPr lang="en-US" sz="4000" b="1" i="1" dirty="0">
                <a:solidFill>
                  <a:srgbClr val="C55A11"/>
                </a:solidFill>
              </a:rPr>
              <a:t> </a:t>
            </a:r>
          </a:p>
          <a:p>
            <a:pPr algn="ctr"/>
            <a:r>
              <a:rPr lang="en-US" sz="4000" b="1" i="1" dirty="0">
                <a:solidFill>
                  <a:srgbClr val="C55A11"/>
                </a:solidFill>
              </a:rPr>
              <a:t>PHÉP TÍNH LŨY THỪA VỚI SỐ MŨ TỰ NHIÊN</a:t>
            </a: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765871" y="1092200"/>
            <a:ext cx="11089216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d/ </a:t>
            </a:r>
            <a:r>
              <a:rPr lang="en-US" sz="28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Ví</a:t>
            </a: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dụ</a:t>
            </a: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16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lũy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100000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lũy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10: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57921" y="4611688"/>
            <a:ext cx="1108921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2: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lũy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cơ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25,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cơ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5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64,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cơ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4</a:t>
            </a:r>
          </a:p>
        </p:txBody>
      </p:sp>
      <p:sp>
        <p:nvSpPr>
          <p:cNvPr id="1536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57921" y="2881313"/>
            <a:ext cx="1108921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Giải: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16 = 2.2.2.2 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100000 = 10.10.10.10.10 =  10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952637" y="5041900"/>
            <a:ext cx="7010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 25 = 5.5  = 5</a:t>
            </a:r>
            <a:r>
              <a:rPr lang="en-US" sz="2800" b="1" baseline="30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64= </a:t>
            </a:r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4.4.4=  4</a:t>
            </a:r>
            <a:r>
              <a:rPr lang="en-US" sz="2800" b="1" baseline="30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2976070" y="773302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 CHƠI Ô CHỮ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9487" y="1526665"/>
            <a:ext cx="1094726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Chia lớp thành 2 đội chơi.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Có 6 ô số  trong  đó có 2 ô may mắn, 4 ô còn lại mỗi ô tương ứng với 1 câu hỏi. Chọn vào ô may mắn được 20 điểm, mỗi ô còn lại trả lời  đúng được  10 điểm</a:t>
            </a:r>
          </a:p>
          <a:p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Luật chơi: Mỗi lần chơi mỗi đội chỉ chọn được một ô số. Mỗi câu hỏi có 5 giây để suy nghĩ. Nếu đội chọn ô mà trả lời sai hoặc sau 5 giây không có câu trả lời thì đội còn lại có quyền trả lời và đúng được 10 điểm.</a:t>
            </a:r>
          </a:p>
        </p:txBody>
      </p:sp>
      <p:pic>
        <p:nvPicPr>
          <p:cNvPr id="4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2590800" y="361951"/>
            <a:ext cx="690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FF0000"/>
                </a:solidFill>
                <a:latin typeface="+mj-lt"/>
              </a:rPr>
              <a:t> TRÒ CHƠI Ô CHỮ</a:t>
            </a:r>
          </a:p>
        </p:txBody>
      </p:sp>
      <p:sp>
        <p:nvSpPr>
          <p:cNvPr id="179204" name="AutoShape 4">
            <a:hlinkClick r:id="rId6" action="ppaction://hlinksldjump" highlightClick="1">
              <a:snd r:embed="rId7" name="click.wav"/>
            </a:hlinkClick>
            <a:hlinkHover r:id="rId8" action="ppaction://hlinksldjump"/>
          </p:cNvPr>
          <p:cNvSpPr>
            <a:spLocks noChangeArrowheads="1"/>
          </p:cNvSpPr>
          <p:nvPr/>
        </p:nvSpPr>
        <p:spPr bwMode="auto">
          <a:xfrm>
            <a:off x="1526263" y="1347789"/>
            <a:ext cx="2743200" cy="2528887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 1</a:t>
            </a:r>
          </a:p>
        </p:txBody>
      </p:sp>
      <p:sp>
        <p:nvSpPr>
          <p:cNvPr id="179205" name="AutoShape 5">
            <a:hlinkClick r:id="rId9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1295400"/>
            <a:ext cx="2540000" cy="256698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3</a:t>
            </a:r>
          </a:p>
        </p:txBody>
      </p:sp>
      <p:sp>
        <p:nvSpPr>
          <p:cNvPr id="179206" name="AutoShape 6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1524000" y="3873500"/>
            <a:ext cx="2709333" cy="22225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4</a:t>
            </a:r>
          </a:p>
        </p:txBody>
      </p:sp>
      <p:sp>
        <p:nvSpPr>
          <p:cNvPr id="179207" name="AutoShape 7">
            <a:hlinkClick r:id="rId10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7010400" y="3886200"/>
            <a:ext cx="25400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6</a:t>
            </a:r>
          </a:p>
        </p:txBody>
      </p:sp>
      <p:sp>
        <p:nvSpPr>
          <p:cNvPr id="179208" name="AutoShape 8">
            <a:hlinkClick r:id="rId11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267200" y="3886200"/>
            <a:ext cx="2641600" cy="2209800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5</a:t>
            </a:r>
          </a:p>
        </p:txBody>
      </p:sp>
      <p:sp>
        <p:nvSpPr>
          <p:cNvPr id="179209" name="AutoShape 9">
            <a:hlinkClick r:id="rId12" action="ppaction://hlinksldjump" highlightClick="1">
              <a:snd r:embed="rId7" name="click.wav"/>
            </a:hlinkClick>
          </p:cNvPr>
          <p:cNvSpPr>
            <a:spLocks noChangeArrowheads="1"/>
          </p:cNvSpPr>
          <p:nvPr/>
        </p:nvSpPr>
        <p:spPr bwMode="auto">
          <a:xfrm>
            <a:off x="4368801" y="1295400"/>
            <a:ext cx="2620433" cy="2560638"/>
          </a:xfrm>
          <a:prstGeom prst="actionButtonBlank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sz="7200" b="1">
                <a:solidFill>
                  <a:srgbClr val="FF3300"/>
                </a:solidFill>
                <a:latin typeface="VNI-Times" pitchFamily="2" charset="0"/>
              </a:rPr>
              <a:t>   2</a:t>
            </a:r>
          </a:p>
        </p:txBody>
      </p:sp>
      <p:sp>
        <p:nvSpPr>
          <p:cNvPr id="1035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567584" y="6597650"/>
            <a:ext cx="624416" cy="2603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0261600" y="1630364"/>
            <a:ext cx="1930400" cy="3932237"/>
            <a:chOff x="4848" y="1027"/>
            <a:chExt cx="912" cy="2477"/>
          </a:xfrm>
        </p:grpSpPr>
        <p:sp>
          <p:nvSpPr>
            <p:cNvPr id="1038" name="Text Box 12"/>
            <p:cNvSpPr txBox="1">
              <a:spLocks noChangeArrowheads="1"/>
            </p:cNvSpPr>
            <p:nvPr/>
          </p:nvSpPr>
          <p:spPr bwMode="auto">
            <a:xfrm>
              <a:off x="4848" y="24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2</a:t>
              </a: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4848" y="1363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FFFF00"/>
                  </a:solidFill>
                </a:rPr>
                <a:t>ĐỘI 1</a:t>
              </a: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4848" y="1027"/>
              <a:ext cx="912" cy="365"/>
            </a:xfrm>
            <a:prstGeom prst="rect">
              <a:avLst/>
            </a:prstGeom>
            <a:gradFill rotWithShape="1">
              <a:gsLst>
                <a:gs pos="0">
                  <a:srgbClr val="800080"/>
                </a:gs>
                <a:gs pos="100000">
                  <a:srgbClr val="2D002D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A50021"/>
                  </a:solidFill>
                </a:rPr>
                <a:t>ĐIỂM</a:t>
              </a:r>
            </a:p>
          </p:txBody>
        </p:sp>
      </p:grpSp>
      <p:sp>
        <p:nvSpPr>
          <p:cNvPr id="1037" name="AutoShape 1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95701" y="6524626"/>
            <a:ext cx="876300" cy="33337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94442" cy="1154400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038" name="TextBox1" r:id="rId2" imgW="1447920" imgH="1143000"/>
        </mc:Choice>
        <mc:Fallback>
          <p:control name="TextBox1" r:id="rId2" imgW="1447920" imgH="1143000">
            <p:pic>
              <p:nvPicPr>
                <p:cNvPr id="3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/>
                <a:srcRect/>
                <a:stretch>
                  <a:fillRect/>
                </a:stretch>
              </p:blipFill>
              <p:spPr bwMode="auto">
                <a:xfrm>
                  <a:off x="10261600" y="2744788"/>
                  <a:ext cx="1930400" cy="1143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9" name="TextBox2" r:id="rId3" imgW="1447920" imgH="1143000"/>
        </mc:Choice>
        <mc:Fallback>
          <p:control name="TextBox2" r:id="rId3" imgW="1447920" imgH="1143000">
            <p:pic>
              <p:nvPicPr>
                <p:cNvPr id="4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6"/>
                <a:srcRect/>
                <a:stretch>
                  <a:fillRect/>
                </a:stretch>
              </p:blipFill>
              <p:spPr bwMode="auto">
                <a:xfrm>
                  <a:off x="10261600" y="4419600"/>
                  <a:ext cx="1930400" cy="1143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1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2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1253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7414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5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6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7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8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19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0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7421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HÕt</a:t>
            </a:r>
          </a:p>
          <a:p>
            <a:r>
              <a:rPr lang="en-US" sz="4800" b="1">
                <a:solidFill>
                  <a:srgbClr val="0070C0"/>
                </a:solidFill>
                <a:latin typeface=".VnArial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313334" y="461645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408585" y="46894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457267" y="47244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264651" y="4652963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390824" y="4699457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 b="1">
                <a:solidFill>
                  <a:srgbClr val="0070C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7428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288" name="Text Box 40"/>
          <p:cNvSpPr txBox="1">
            <a:spLocks noChangeArrowheads="1"/>
          </p:cNvSpPr>
          <p:nvPr/>
        </p:nvSpPr>
        <p:spPr bwMode="auto">
          <a:xfrm>
            <a:off x="1373717" y="873125"/>
            <a:ext cx="9855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u="sng" err="1">
                <a:solidFill>
                  <a:srgbClr val="FF0000"/>
                </a:solidFill>
                <a:latin typeface="+mj-lt"/>
              </a:rPr>
              <a:t>hỏi</a:t>
            </a:r>
            <a:r>
              <a:rPr lang="en-US" sz="2800" b="1" u="sng">
                <a:solidFill>
                  <a:srgbClr val="FF0000"/>
                </a:solidFill>
                <a:latin typeface="+mj-lt"/>
              </a:rPr>
              <a:t> 1: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Viết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tích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sau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dưới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dạng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lũy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+mj-lt"/>
              </a:rPr>
              <a:t>thừa</a:t>
            </a:r>
            <a:r>
              <a:rPr lang="en-US" sz="2800" b="1">
                <a:solidFill>
                  <a:srgbClr val="FF0000"/>
                </a:solidFill>
                <a:latin typeface="+mj-lt"/>
              </a:rPr>
              <a:t>: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5.5.5.5</a:t>
            </a:r>
          </a:p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+mj-lt"/>
              </a:rPr>
              <a:t>    </a:t>
            </a:r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1625600" y="3429001"/>
            <a:ext cx="355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A/   5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0" name="Text Box 42"/>
          <p:cNvSpPr txBox="1">
            <a:spLocks noChangeArrowheads="1"/>
          </p:cNvSpPr>
          <p:nvPr/>
        </p:nvSpPr>
        <p:spPr bwMode="auto">
          <a:xfrm>
            <a:off x="4099984" y="3429001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B/   25.25</a:t>
            </a:r>
          </a:p>
        </p:txBody>
      </p:sp>
      <p:sp>
        <p:nvSpPr>
          <p:cNvPr id="181291" name="Text Box 43"/>
          <p:cNvSpPr txBox="1">
            <a:spLocks noChangeArrowheads="1"/>
          </p:cNvSpPr>
          <p:nvPr/>
        </p:nvSpPr>
        <p:spPr bwMode="auto">
          <a:xfrm>
            <a:off x="7416800" y="3457575"/>
            <a:ext cx="477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C/  4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5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1293" name="Text Box 45"/>
          <p:cNvSpPr txBox="1">
            <a:spLocks noChangeArrowheads="1"/>
          </p:cNvSpPr>
          <p:nvPr/>
        </p:nvSpPr>
        <p:spPr bwMode="auto">
          <a:xfrm>
            <a:off x="400051" y="2114551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0000CC"/>
                </a:solidFill>
                <a:latin typeface="+mj-lt"/>
              </a:rPr>
              <a:t>Đáp án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:</a:t>
            </a:r>
            <a:r>
              <a:rPr lang="en-US" b="1">
                <a:solidFill>
                  <a:srgbClr val="0000CC"/>
                </a:solidFill>
                <a:latin typeface="+mj-lt"/>
              </a:rPr>
              <a:t> </a:t>
            </a:r>
          </a:p>
        </p:txBody>
      </p:sp>
      <p:sp>
        <p:nvSpPr>
          <p:cNvPr id="181295" name="Oval 47"/>
          <p:cNvSpPr>
            <a:spLocks noChangeArrowheads="1"/>
          </p:cNvSpPr>
          <p:nvPr/>
        </p:nvSpPr>
        <p:spPr bwMode="auto">
          <a:xfrm>
            <a:off x="1587500" y="345122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129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99200" y="6324600"/>
            <a:ext cx="9144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299" name="Oval 14"/>
          <p:cNvSpPr>
            <a:spLocks noChangeArrowheads="1"/>
          </p:cNvSpPr>
          <p:nvPr/>
        </p:nvSpPr>
        <p:spPr bwMode="auto">
          <a:xfrm rot="-933412">
            <a:off x="9533467" y="41910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8436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8438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39" name="Oval 18"/>
          <p:cNvSpPr>
            <a:spLocks noChangeArrowheads="1"/>
          </p:cNvSpPr>
          <p:nvPr/>
        </p:nvSpPr>
        <p:spPr bwMode="gray">
          <a:xfrm>
            <a:off x="8940800" y="4459288"/>
            <a:ext cx="259766" cy="519351"/>
          </a:xfrm>
          <a:prstGeom prst="ellipse">
            <a:avLst/>
          </a:prstGeom>
          <a:gradFill rotWithShape="1">
            <a:gsLst>
              <a:gs pos="0">
                <a:srgbClr val="00CC66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40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1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2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3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4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5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8446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183322" name="Oval 26"/>
          <p:cNvSpPr>
            <a:spLocks noChangeArrowheads="1"/>
          </p:cNvSpPr>
          <p:nvPr/>
        </p:nvSpPr>
        <p:spPr bwMode="auto">
          <a:xfrm>
            <a:off x="139700" y="3575051"/>
            <a:ext cx="965200" cy="4746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18454" name="Text Box 27"/>
          <p:cNvSpPr txBox="1">
            <a:spLocks noChangeArrowheads="1"/>
          </p:cNvSpPr>
          <p:nvPr/>
        </p:nvSpPr>
        <p:spPr bwMode="auto">
          <a:xfrm>
            <a:off x="1320800" y="381001"/>
            <a:ext cx="978958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Câu 2 :</a:t>
            </a:r>
            <a:r>
              <a:rPr lang="en-US" sz="2800" b="1">
                <a:solidFill>
                  <a:srgbClr val="FF0000"/>
                </a:solidFill>
              </a:rPr>
              <a:t> Tính lũy thừa sau:    10</a:t>
            </a:r>
            <a:r>
              <a:rPr lang="en-US" sz="2800" b="1" baseline="30000">
                <a:solidFill>
                  <a:srgbClr val="FF0000"/>
                </a:solidFill>
              </a:rPr>
              <a:t>4</a:t>
            </a:r>
            <a:r>
              <a:rPr lang="en-US" sz="2800" b="1">
                <a:solidFill>
                  <a:srgbClr val="FF0000"/>
                </a:solidFill>
              </a:rPr>
              <a:t>  ;   6</a:t>
            </a:r>
            <a:r>
              <a:rPr lang="en-US" sz="2800" b="1" baseline="30000">
                <a:solidFill>
                  <a:srgbClr val="FF0000"/>
                </a:solidFill>
              </a:rPr>
              <a:t>2</a:t>
            </a:r>
            <a:r>
              <a:rPr lang="en-US" sz="28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55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6" name="Text Box 30"/>
          <p:cNvSpPr txBox="1">
            <a:spLocks noChangeArrowheads="1"/>
          </p:cNvSpPr>
          <p:nvPr/>
        </p:nvSpPr>
        <p:spPr bwMode="auto">
          <a:xfrm>
            <a:off x="546100" y="1120776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</a:rPr>
              <a:t>Đáp án</a:t>
            </a:r>
            <a:r>
              <a:rPr lang="en-US" sz="2800" b="1">
                <a:solidFill>
                  <a:srgbClr val="0000CC"/>
                </a:solidFill>
              </a:rPr>
              <a:t> :</a:t>
            </a:r>
            <a:r>
              <a:rPr lang="en-US" b="1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18457" name="Rectangle 3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458" name="Rectangle 3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183332" name="Text Box 36"/>
          <p:cNvSpPr txBox="1">
            <a:spLocks noChangeArrowheads="1"/>
          </p:cNvSpPr>
          <p:nvPr/>
        </p:nvSpPr>
        <p:spPr bwMode="auto">
          <a:xfrm>
            <a:off x="302685" y="3538539"/>
            <a:ext cx="7886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b /   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36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351367" y="44513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c / 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400;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4" name="Text Box 36"/>
          <p:cNvSpPr txBox="1">
            <a:spLocks noChangeArrowheads="1"/>
          </p:cNvSpPr>
          <p:nvPr/>
        </p:nvSpPr>
        <p:spPr bwMode="auto">
          <a:xfrm>
            <a:off x="334433" y="2520951"/>
            <a:ext cx="609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latin typeface="+mj-lt"/>
              </a:rPr>
              <a:t>a /10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= 10000; 6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2</a:t>
            </a:r>
            <a:r>
              <a:rPr lang="en-US" sz="2800" b="1">
                <a:solidFill>
                  <a:srgbClr val="0000CC"/>
                </a:solidFill>
                <a:latin typeface="+mj-lt"/>
              </a:rPr>
              <a:t>   = 12</a:t>
            </a:r>
            <a:r>
              <a:rPr lang="en-US" sz="2800" b="1" baseline="30000">
                <a:solidFill>
                  <a:srgbClr val="0000CC"/>
                </a:solidFill>
                <a:latin typeface="+mj-lt"/>
              </a:rPr>
              <a:t> </a:t>
            </a:r>
            <a:endParaRPr lang="en-US" sz="2800" b="1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33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368800" y="2438401"/>
            <a:ext cx="5283200" cy="3878263"/>
            <a:chOff x="1008" y="1200"/>
            <a:chExt cx="2496" cy="2443"/>
          </a:xfrm>
        </p:grpSpPr>
        <p:pic>
          <p:nvPicPr>
            <p:cNvPr id="19468" name="Picture 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283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9" name="Picture 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08" y="172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0" name="Picture 5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220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1" name="Picture 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80" y="120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2" name="Picture 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2256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3" name="Picture 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20" y="1776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4" name="Picture 9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36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5" name="Picture 10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76" y="2688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6" name="Picture 11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88" y="168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7" name="Picture 12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16" y="144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8" name="Picture 13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08" y="235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79" name="Picture 14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04" y="2112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0" name="Picture 15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52" y="2304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1" name="Picture 16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68" y="2448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2" name="Picture 17" descr="1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44" y="2592"/>
              <a:ext cx="960" cy="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83" name="Picture 18" descr="13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44" y="2160"/>
              <a:ext cx="765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5363" name="WordArt 19"/>
          <p:cNvSpPr>
            <a:spLocks noChangeArrowheads="1" noChangeShapeType="1" noTextEdit="1"/>
          </p:cNvSpPr>
          <p:nvPr/>
        </p:nvSpPr>
        <p:spPr bwMode="auto">
          <a:xfrm>
            <a:off x="406400" y="1295400"/>
            <a:ext cx="10261600" cy="2438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Ô MAY MẮN, XIN CHÚC MỪNG</a:t>
            </a:r>
          </a:p>
        </p:txBody>
      </p:sp>
      <p:sp>
        <p:nvSpPr>
          <p:cNvPr id="19460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9652000" y="4495800"/>
            <a:ext cx="914400" cy="990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4775200" y="3200400"/>
            <a:ext cx="1117600" cy="6096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2133600" y="1219200"/>
            <a:ext cx="1117600" cy="685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9956800" y="2971800"/>
            <a:ext cx="1016000" cy="381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759200" y="5486400"/>
            <a:ext cx="406400" cy="1524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336800" y="4114800"/>
            <a:ext cx="812800" cy="10668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689600" y="1219200"/>
            <a:ext cx="609600" cy="762000"/>
          </a:xfrm>
          <a:prstGeom prst="star5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853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3" grpId="0" animBg="1"/>
      <p:bldP spid="59398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735747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8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9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0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1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2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0493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latin typeface=".VnVogue" pitchFamily="34" charset="0"/>
              </a:rPr>
              <a:t>HÕt</a:t>
            </a:r>
          </a:p>
          <a:p>
            <a:r>
              <a:rPr lang="en-US" sz="4800"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latin typeface=".VnVogue" pitchFamily="34" charset="0"/>
              </a:rPr>
              <a:t>5</a:t>
            </a:r>
          </a:p>
        </p:txBody>
      </p:sp>
      <p:sp>
        <p:nvSpPr>
          <p:cNvPr id="187418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1" name="Text Box 27"/>
          <p:cNvSpPr txBox="1">
            <a:spLocks noChangeArrowheads="1"/>
          </p:cNvSpPr>
          <p:nvPr/>
        </p:nvSpPr>
        <p:spPr bwMode="auto">
          <a:xfrm>
            <a:off x="1524000" y="449264"/>
            <a:ext cx="9144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3 :</a:t>
            </a:r>
            <a:r>
              <a:rPr lang="en-US" sz="2800" b="1" u="sng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Viết  số sau dưới dạng lũy thừa với cơ số cho trước : 81, cơ số 3</a:t>
            </a:r>
          </a:p>
        </p:txBody>
      </p:sp>
      <p:sp>
        <p:nvSpPr>
          <p:cNvPr id="20502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03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Đáp án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: </a:t>
            </a:r>
          </a:p>
        </p:txBody>
      </p:sp>
      <p:sp>
        <p:nvSpPr>
          <p:cNvPr id="20504" name="Text Box 31"/>
          <p:cNvSpPr txBox="1">
            <a:spLocks noChangeArrowheads="1"/>
          </p:cNvSpPr>
          <p:nvPr/>
        </p:nvSpPr>
        <p:spPr bwMode="auto">
          <a:xfrm>
            <a:off x="789517" y="2881313"/>
            <a:ext cx="2946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5" name="Text Box 32"/>
          <p:cNvSpPr txBox="1">
            <a:spLocks noChangeArrowheads="1"/>
          </p:cNvSpPr>
          <p:nvPr/>
        </p:nvSpPr>
        <p:spPr bwMode="auto">
          <a:xfrm>
            <a:off x="5560484" y="2990851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b/  4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6" name="Text Box 33"/>
          <p:cNvSpPr txBox="1">
            <a:spLocks noChangeArrowheads="1"/>
          </p:cNvSpPr>
          <p:nvPr/>
        </p:nvSpPr>
        <p:spPr bwMode="auto">
          <a:xfrm>
            <a:off x="789517" y="3940176"/>
            <a:ext cx="294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3</a:t>
            </a:r>
            <a:r>
              <a:rPr lang="en-US" sz="2800" baseline="300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1874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92800" y="6324600"/>
            <a:ext cx="1016000" cy="533400"/>
          </a:xfrm>
          <a:prstGeom prst="actionButtonBackPrevious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Oval 14"/>
          <p:cNvSpPr>
            <a:spLocks noChangeArrowheads="1"/>
          </p:cNvSpPr>
          <p:nvPr/>
        </p:nvSpPr>
        <p:spPr bwMode="auto">
          <a:xfrm rot="-933412">
            <a:off x="9323918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Oval 15"/>
          <p:cNvSpPr>
            <a:spLocks noChangeArrowheads="1"/>
          </p:cNvSpPr>
          <p:nvPr/>
        </p:nvSpPr>
        <p:spPr bwMode="auto">
          <a:xfrm>
            <a:off x="9260417" y="6376988"/>
            <a:ext cx="2235200" cy="176212"/>
          </a:xfrm>
          <a:prstGeom prst="ellipse">
            <a:avLst/>
          </a:prstGeom>
          <a:gradFill rotWithShape="1">
            <a:gsLst>
              <a:gs pos="0">
                <a:srgbClr val="008000"/>
              </a:gs>
              <a:gs pos="50000">
                <a:srgbClr val="0000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Oval 16"/>
          <p:cNvSpPr>
            <a:spLocks noChangeArrowheads="1"/>
          </p:cNvSpPr>
          <p:nvPr/>
        </p:nvSpPr>
        <p:spPr bwMode="auto">
          <a:xfrm rot="546664">
            <a:off x="10792884" y="4267201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17"/>
          <p:cNvSpPr>
            <a:spLocks noChangeArrowheads="1"/>
          </p:cNvSpPr>
          <p:nvPr/>
        </p:nvSpPr>
        <p:spPr bwMode="gray">
          <a:xfrm>
            <a:off x="8940800" y="4384676"/>
            <a:ext cx="259766" cy="519351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00CC66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1" name="Oval 19"/>
          <p:cNvSpPr>
            <a:spLocks noChangeArrowheads="1"/>
          </p:cNvSpPr>
          <p:nvPr/>
        </p:nvSpPr>
        <p:spPr bwMode="gray">
          <a:xfrm>
            <a:off x="9124951" y="4519614"/>
            <a:ext cx="2476500" cy="519351"/>
          </a:xfrm>
          <a:prstGeom prst="ellipse">
            <a:avLst/>
          </a:prstGeom>
          <a:gradFill rotWithShape="1">
            <a:gsLst>
              <a:gs pos="0">
                <a:srgbClr val="006E37"/>
              </a:gs>
              <a:gs pos="50000">
                <a:srgbClr val="00CC66"/>
              </a:gs>
              <a:gs pos="100000">
                <a:srgbClr val="006E37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2" name="Oval 20"/>
          <p:cNvSpPr>
            <a:spLocks noChangeArrowheads="1"/>
          </p:cNvSpPr>
          <p:nvPr/>
        </p:nvSpPr>
        <p:spPr bwMode="gray">
          <a:xfrm>
            <a:off x="9129184" y="4519614"/>
            <a:ext cx="2472267" cy="519351"/>
          </a:xfrm>
          <a:prstGeom prst="ellipse">
            <a:avLst/>
          </a:prstGeom>
          <a:gradFill rotWithShape="1">
            <a:gsLst>
              <a:gs pos="0">
                <a:srgbClr val="008241"/>
              </a:gs>
              <a:gs pos="100000">
                <a:srgbClr val="00CC66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3" name="Oval 21"/>
          <p:cNvSpPr>
            <a:spLocks noChangeArrowheads="1"/>
          </p:cNvSpPr>
          <p:nvPr/>
        </p:nvSpPr>
        <p:spPr bwMode="gray">
          <a:xfrm>
            <a:off x="9260417" y="4613276"/>
            <a:ext cx="2224616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4" name="Oval 22"/>
          <p:cNvSpPr>
            <a:spLocks noChangeArrowheads="1"/>
          </p:cNvSpPr>
          <p:nvPr/>
        </p:nvSpPr>
        <p:spPr bwMode="gray">
          <a:xfrm>
            <a:off x="9296401" y="4640263"/>
            <a:ext cx="2156884" cy="1585912"/>
          </a:xfrm>
          <a:prstGeom prst="ellipse">
            <a:avLst/>
          </a:prstGeom>
          <a:gradFill rotWithShape="1">
            <a:gsLst>
              <a:gs pos="0">
                <a:srgbClr val="595959"/>
              </a:gs>
              <a:gs pos="100000">
                <a:srgbClr val="C0C0C0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5" name="Oval 23"/>
          <p:cNvSpPr>
            <a:spLocks noChangeArrowheads="1"/>
          </p:cNvSpPr>
          <p:nvPr/>
        </p:nvSpPr>
        <p:spPr bwMode="gray">
          <a:xfrm>
            <a:off x="9323918" y="4648201"/>
            <a:ext cx="2101849" cy="1546225"/>
          </a:xfrm>
          <a:prstGeom prst="ellipse">
            <a:avLst/>
          </a:prstGeom>
          <a:gradFill rotWithShape="1">
            <a:gsLst>
              <a:gs pos="0">
                <a:srgbClr val="C0C0C0">
                  <a:alpha val="0"/>
                </a:srgbClr>
              </a:gs>
              <a:gs pos="100000">
                <a:srgbClr val="E9E9E9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6" name="Oval 24"/>
          <p:cNvSpPr>
            <a:spLocks noChangeArrowheads="1"/>
          </p:cNvSpPr>
          <p:nvPr/>
        </p:nvSpPr>
        <p:spPr bwMode="gray">
          <a:xfrm>
            <a:off x="9347200" y="4664076"/>
            <a:ext cx="2000251" cy="1444625"/>
          </a:xfrm>
          <a:prstGeom prst="ellipse">
            <a:avLst/>
          </a:prstGeom>
          <a:gradFill rotWithShape="1">
            <a:gsLst>
              <a:gs pos="0">
                <a:srgbClr val="989898"/>
              </a:gs>
              <a:gs pos="100000">
                <a:srgbClr val="C0C0C0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7" name="Oval 25"/>
          <p:cNvSpPr>
            <a:spLocks noChangeArrowheads="1"/>
          </p:cNvSpPr>
          <p:nvPr/>
        </p:nvSpPr>
        <p:spPr bwMode="gray">
          <a:xfrm>
            <a:off x="9461500" y="4705351"/>
            <a:ext cx="1780117" cy="11731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2490" name="Oval 26"/>
          <p:cNvSpPr>
            <a:spLocks noChangeArrowheads="1"/>
          </p:cNvSpPr>
          <p:nvPr/>
        </p:nvSpPr>
        <p:spPr bwMode="auto">
          <a:xfrm>
            <a:off x="9281585" y="46355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HÕt</a:t>
            </a:r>
          </a:p>
          <a:p>
            <a:r>
              <a:rPr lang="en-US" sz="4800">
                <a:solidFill>
                  <a:srgbClr val="FF3300"/>
                </a:solidFill>
                <a:latin typeface=".VnVogue" pitchFamily="34" charset="0"/>
              </a:rPr>
              <a:t>giê</a:t>
            </a:r>
          </a:p>
        </p:txBody>
      </p:sp>
      <p:sp>
        <p:nvSpPr>
          <p:cNvPr id="62491" name="Oval 27"/>
          <p:cNvSpPr>
            <a:spLocks noChangeArrowheads="1"/>
          </p:cNvSpPr>
          <p:nvPr/>
        </p:nvSpPr>
        <p:spPr bwMode="auto">
          <a:xfrm>
            <a:off x="929005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1</a:t>
            </a:r>
          </a:p>
        </p:txBody>
      </p:sp>
      <p:sp>
        <p:nvSpPr>
          <p:cNvPr id="62492" name="Oval 28"/>
          <p:cNvSpPr>
            <a:spLocks noChangeArrowheads="1"/>
          </p:cNvSpPr>
          <p:nvPr/>
        </p:nvSpPr>
        <p:spPr bwMode="auto">
          <a:xfrm>
            <a:off x="9290051" y="46513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2</a:t>
            </a:r>
          </a:p>
        </p:txBody>
      </p:sp>
      <p:sp>
        <p:nvSpPr>
          <p:cNvPr id="62493" name="Oval 29"/>
          <p:cNvSpPr>
            <a:spLocks noChangeArrowheads="1"/>
          </p:cNvSpPr>
          <p:nvPr/>
        </p:nvSpPr>
        <p:spPr bwMode="auto">
          <a:xfrm>
            <a:off x="9283701" y="4648201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3</a:t>
            </a:r>
          </a:p>
        </p:txBody>
      </p:sp>
      <p:sp>
        <p:nvSpPr>
          <p:cNvPr id="62494" name="Oval 30"/>
          <p:cNvSpPr>
            <a:spLocks noChangeArrowheads="1"/>
          </p:cNvSpPr>
          <p:nvPr/>
        </p:nvSpPr>
        <p:spPr bwMode="auto">
          <a:xfrm>
            <a:off x="9302751" y="4643438"/>
            <a:ext cx="2171700" cy="1611312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4</a:t>
            </a:r>
          </a:p>
        </p:txBody>
      </p:sp>
      <p:sp>
        <p:nvSpPr>
          <p:cNvPr id="62495" name="Oval 31"/>
          <p:cNvSpPr>
            <a:spLocks noChangeArrowheads="1"/>
          </p:cNvSpPr>
          <p:nvPr/>
        </p:nvSpPr>
        <p:spPr bwMode="auto">
          <a:xfrm>
            <a:off x="9283701" y="4638676"/>
            <a:ext cx="2171700" cy="1611313"/>
          </a:xfrm>
          <a:prstGeom prst="ellipse">
            <a:avLst/>
          </a:prstGeom>
          <a:solidFill>
            <a:schemeClr val="bg1">
              <a:alpha val="81175"/>
            </a:schemeClr>
          </a:solidFill>
          <a:ln w="76200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0000">
                <a:solidFill>
                  <a:srgbClr val="FF3300"/>
                </a:solidFill>
                <a:latin typeface=".VnVogue" pitchFamily="34" charset="0"/>
              </a:rPr>
              <a:t>5</a:t>
            </a:r>
          </a:p>
        </p:txBody>
      </p:sp>
      <p:sp>
        <p:nvSpPr>
          <p:cNvPr id="21524" name="Rectangle 2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5" name="Rectangle 3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6" name="AutoShape 3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1186585" y="6451600"/>
            <a:ext cx="721783" cy="368300"/>
          </a:xfrm>
          <a:prstGeom prst="rightArrow">
            <a:avLst>
              <a:gd name="adj1" fmla="val 50000"/>
              <a:gd name="adj2" fmla="val 36746"/>
            </a:avLst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21527" name="Oval 14"/>
          <p:cNvSpPr>
            <a:spLocks noChangeArrowheads="1"/>
          </p:cNvSpPr>
          <p:nvPr/>
        </p:nvSpPr>
        <p:spPr bwMode="auto">
          <a:xfrm rot="-933412">
            <a:off x="9245600" y="4295776"/>
            <a:ext cx="575733" cy="352425"/>
          </a:xfrm>
          <a:prstGeom prst="ellipse">
            <a:avLst/>
          </a:prstGeom>
          <a:gradFill rotWithShape="1">
            <a:gsLst>
              <a:gs pos="0">
                <a:srgbClr val="007400"/>
              </a:gs>
              <a:gs pos="50000">
                <a:srgbClr val="009900"/>
              </a:gs>
              <a:gs pos="100000">
                <a:srgbClr val="007400"/>
              </a:gs>
            </a:gsLst>
            <a:lin ang="0" scaled="1"/>
          </a:gra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6"/>
          <p:cNvSpPr>
            <a:spLocks noChangeArrowheads="1"/>
          </p:cNvSpPr>
          <p:nvPr/>
        </p:nvSpPr>
        <p:spPr bwMode="auto">
          <a:xfrm>
            <a:off x="643467" y="3940175"/>
            <a:ext cx="711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CC"/>
              </a:solidFill>
            </a:endParaRPr>
          </a:p>
        </p:txBody>
      </p:sp>
      <p:sp>
        <p:nvSpPr>
          <p:cNvPr id="21529" name="Text Box 27"/>
          <p:cNvSpPr txBox="1">
            <a:spLocks noChangeArrowheads="1"/>
          </p:cNvSpPr>
          <p:nvPr/>
        </p:nvSpPr>
        <p:spPr bwMode="auto">
          <a:xfrm>
            <a:off x="1523999" y="449264"/>
            <a:ext cx="102237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</a:rPr>
              <a:t>Câu </a:t>
            </a:r>
            <a:r>
              <a:rPr lang="en-US" sz="2800" u="sng" smtClean="0">
                <a:solidFill>
                  <a:srgbClr val="FF0000"/>
                </a:solidFill>
              </a:rPr>
              <a:t>5 </a:t>
            </a:r>
            <a:r>
              <a:rPr lang="en-US" sz="2800" u="sng">
                <a:solidFill>
                  <a:srgbClr val="FF0000"/>
                </a:solidFill>
              </a:rPr>
              <a:t>:</a:t>
            </a:r>
            <a:r>
              <a:rPr lang="en-US" sz="2800" b="1" u="sng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 Đọc lũy thừa sau và nêu cơ số, số mũ của nó: </a:t>
            </a:r>
            <a:r>
              <a:rPr lang="en-US" sz="2800" b="1" smtClean="0">
                <a:solidFill>
                  <a:srgbClr val="FF0000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4</a:t>
            </a:r>
            <a:r>
              <a:rPr lang="en-US" sz="2800" b="1" baseline="30000">
                <a:solidFill>
                  <a:srgbClr val="FF0000"/>
                </a:solidFill>
              </a:rPr>
              <a:t>3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1530" name="Text Box 30"/>
          <p:cNvSpPr txBox="1">
            <a:spLocks noChangeArrowheads="1"/>
          </p:cNvSpPr>
          <p:nvPr/>
        </p:nvSpPr>
        <p:spPr bwMode="auto">
          <a:xfrm>
            <a:off x="1130300" y="2005014"/>
            <a:ext cx="3149600" cy="5286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</a:rPr>
              <a:t>Đáp án</a:t>
            </a:r>
            <a:r>
              <a:rPr lang="en-US" sz="2800">
                <a:solidFill>
                  <a:srgbClr val="0000CC"/>
                </a:solidFill>
              </a:rPr>
              <a:t> :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</a:t>
            </a:r>
          </a:p>
        </p:txBody>
      </p:sp>
      <p:sp>
        <p:nvSpPr>
          <p:cNvPr id="21531" name="Text Box 31"/>
          <p:cNvSpPr txBox="1">
            <a:spLocks noChangeArrowheads="1"/>
          </p:cNvSpPr>
          <p:nvPr/>
        </p:nvSpPr>
        <p:spPr bwMode="auto">
          <a:xfrm>
            <a:off x="789518" y="2881314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bốn, cơ số 3, số mũ 4.</a:t>
            </a:r>
          </a:p>
        </p:txBody>
      </p:sp>
      <p:sp>
        <p:nvSpPr>
          <p:cNvPr id="21532" name="Text Box 31"/>
          <p:cNvSpPr txBox="1">
            <a:spLocks noChangeArrowheads="1"/>
          </p:cNvSpPr>
          <p:nvPr/>
        </p:nvSpPr>
        <p:spPr bwMode="auto">
          <a:xfrm>
            <a:off x="740834" y="392747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a/  </a:t>
            </a:r>
            <a:r>
              <a:rPr lang="en-US" sz="28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4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lập phương, cơ số 4, số mũ 3.</a:t>
            </a:r>
          </a:p>
        </p:txBody>
      </p:sp>
      <p:sp>
        <p:nvSpPr>
          <p:cNvPr id="21533" name="Text Box 31"/>
          <p:cNvSpPr txBox="1">
            <a:spLocks noChangeArrowheads="1"/>
          </p:cNvSpPr>
          <p:nvPr/>
        </p:nvSpPr>
        <p:spPr bwMode="auto">
          <a:xfrm>
            <a:off x="886885" y="4962526"/>
            <a:ext cx="691303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c/  4 mũ ba, cơ số 3, số mũ 4.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6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xit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2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0" grpId="0" animBg="1"/>
      <p:bldP spid="62491" grpId="0" animBg="1"/>
      <p:bldP spid="62492" grpId="0" animBg="1"/>
      <p:bldP spid="62493" grpId="0" animBg="1"/>
      <p:bldP spid="62494" grpId="0" animBg="1"/>
      <p:bldP spid="62495" grpId="0" animBg="1"/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06967" y="1905000"/>
            <a:ext cx="10972800" cy="3116451"/>
          </a:xfrm>
          <a:prstGeom prst="rect">
            <a:avLst/>
          </a:prstGeom>
          <a:gradFill rotWithShape="1">
            <a:gsLst>
              <a:gs pos="0">
                <a:srgbClr val="FF99FF"/>
              </a:gs>
              <a:gs pos="100000">
                <a:srgbClr val="FFFF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5400000">
            <a:off x="10547350" y="-6350"/>
            <a:ext cx="1409700" cy="1879600"/>
            <a:chOff x="144" y="1296"/>
            <a:chExt cx="888" cy="888"/>
          </a:xfrm>
        </p:grpSpPr>
        <p:pic>
          <p:nvPicPr>
            <p:cNvPr id="22535" name="Picture 5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296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6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28" y="1392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7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680"/>
              <a:ext cx="504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533" name="Picture 8" descr="h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0"/>
            <a:ext cx="1219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984251" y="2005014"/>
            <a:ext cx="104648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vi-VN" sz="2800" dirty="0"/>
              <a:t>- </a:t>
            </a:r>
            <a:r>
              <a:rPr lang="en-US" sz="2800" dirty="0" err="1"/>
              <a:t>Nắm</a:t>
            </a:r>
            <a:r>
              <a:rPr lang="vi-VN" sz="2800" dirty="0"/>
              <a:t> </a:t>
            </a:r>
            <a:r>
              <a:rPr lang="nl-NL" sz="2800" dirty="0"/>
              <a:t>khái niệm lũy thừa, biết cách đọc lũy thừa, phân biệt cơ số, số và số mũ; biết cách viết lũy thừa, biết viết gọn một tích của nhiều số giống nhau bằng lũy thừa.Tính được lũy thừa của một số tự nhiên;biết đọc viết, tính được bình phương, lập phương của một số tự nhiên.</a:t>
            </a:r>
            <a:endParaRPr lang="en-US" sz="2800" dirty="0"/>
          </a:p>
          <a:p>
            <a:pPr>
              <a:defRPr/>
            </a:pPr>
            <a:r>
              <a:rPr lang="fr-FR" sz="2800" dirty="0"/>
              <a:t>- </a:t>
            </a:r>
            <a:r>
              <a:rPr lang="fr-FR" sz="2800" dirty="0" err="1"/>
              <a:t>Làm</a:t>
            </a:r>
            <a:r>
              <a:rPr lang="fr-FR" sz="2800" dirty="0"/>
              <a:t> </a:t>
            </a:r>
            <a:r>
              <a:rPr lang="fr-FR" sz="2800" dirty="0" err="1"/>
              <a:t>bài</a:t>
            </a:r>
            <a:r>
              <a:rPr lang="fr-FR" sz="2800" dirty="0"/>
              <a:t> </a:t>
            </a:r>
            <a:r>
              <a:rPr lang="fr-FR" sz="2800" dirty="0" err="1"/>
              <a:t>tập</a:t>
            </a:r>
            <a:r>
              <a:rPr lang="fr-FR" sz="2800" dirty="0"/>
              <a:t> 1,2,</a:t>
            </a:r>
            <a:r>
              <a:rPr lang="vi-VN" sz="2800" dirty="0"/>
              <a:t> 3</a:t>
            </a:r>
            <a:r>
              <a:rPr lang="fr-FR" sz="2800" dirty="0"/>
              <a:t> SGK </a:t>
            </a:r>
            <a:r>
              <a:rPr lang="fr-FR" sz="2800" dirty="0" err="1"/>
              <a:t>trang</a:t>
            </a:r>
            <a:r>
              <a:rPr lang="fr-FR" sz="2800" dirty="0"/>
              <a:t> 25.</a:t>
            </a:r>
            <a:endParaRPr lang="en-US" sz="2800" dirty="0"/>
          </a:p>
          <a:p>
            <a:pPr>
              <a:defRPr/>
            </a:pPr>
            <a:r>
              <a:rPr lang="fr-FR" sz="2800" dirty="0"/>
              <a:t>- </a:t>
            </a:r>
            <a:r>
              <a:rPr lang="fr-FR" sz="2800" dirty="0" err="1"/>
              <a:t>Đọc</a:t>
            </a:r>
            <a:r>
              <a:rPr lang="fr-FR" sz="2800" dirty="0"/>
              <a:t> </a:t>
            </a:r>
            <a:r>
              <a:rPr lang="fr-FR" sz="2800" dirty="0" err="1"/>
              <a:t>nội</a:t>
            </a:r>
            <a:r>
              <a:rPr lang="fr-FR" sz="2800" dirty="0"/>
              <a:t> </a:t>
            </a:r>
            <a:r>
              <a:rPr lang="fr-FR" sz="2800" dirty="0" err="1"/>
              <a:t>dung</a:t>
            </a:r>
            <a:r>
              <a:rPr lang="fr-FR" sz="2800" dirty="0"/>
              <a:t> </a:t>
            </a:r>
            <a:r>
              <a:rPr lang="fr-FR" sz="2800" dirty="0" err="1"/>
              <a:t>phần</a:t>
            </a:r>
            <a:r>
              <a:rPr lang="fr-FR" sz="2800" dirty="0"/>
              <a:t> </a:t>
            </a:r>
            <a:r>
              <a:rPr lang="vi-VN" sz="2800" dirty="0"/>
              <a:t>còn lại của bài, tiết sau học tiếp.</a:t>
            </a:r>
            <a:endParaRPr lang="en-US" sz="2800" dirty="0"/>
          </a:p>
          <a:p>
            <a:pPr marL="342900" indent="-342900">
              <a:spcBef>
                <a:spcPct val="50000"/>
              </a:spcBef>
              <a:defRPr/>
            </a:pPr>
            <a:endParaRPr lang="en-US" sz="2800" dirty="0"/>
          </a:p>
        </p:txBody>
      </p:sp>
      <p:sp>
        <p:nvSpPr>
          <p:cNvPr id="11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81" y="653685"/>
            <a:ext cx="8378529" cy="750532"/>
          </a:xfrm>
        </p:spPr>
        <p:txBody>
          <a:bodyPr>
            <a:norm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 hiện theo các yêu cầu sau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190500" y="2041525"/>
            <a:ext cx="8675688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b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Hãy 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các biểu thức sau dưới dạng biểu thức thu gọn ( không tính kết quả)?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 + 2 + 2 + 2 + 2 + 2  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x + x + x + x + x =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2+ 2 + 2 + 3 + 3 + 3  = </a:t>
            </a:r>
          </a:p>
        </p:txBody>
      </p:sp>
      <p:sp>
        <p:nvSpPr>
          <p:cNvPr id="33" name="Text Box 60"/>
          <p:cNvSpPr txBox="1">
            <a:spLocks noChangeArrowheads="1"/>
          </p:cNvSpPr>
          <p:nvPr/>
        </p:nvSpPr>
        <p:spPr bwMode="auto">
          <a:xfrm>
            <a:off x="4180303" y="3965074"/>
            <a:ext cx="16911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x. 5</a:t>
            </a:r>
          </a:p>
        </p:txBody>
      </p:sp>
      <p:sp>
        <p:nvSpPr>
          <p:cNvPr id="34" name="Text Box 61"/>
          <p:cNvSpPr txBox="1">
            <a:spLocks noChangeArrowheads="1"/>
          </p:cNvSpPr>
          <p:nvPr/>
        </p:nvSpPr>
        <p:spPr bwMode="auto">
          <a:xfrm>
            <a:off x="4572000" y="4779963"/>
            <a:ext cx="3030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2. 3 + 3.3 = 3.5</a:t>
            </a:r>
          </a:p>
        </p:txBody>
      </p:sp>
      <p:sp>
        <p:nvSpPr>
          <p:cNvPr id="36" name="Text Box 66"/>
          <p:cNvSpPr txBox="1">
            <a:spLocks noChangeArrowheads="1"/>
          </p:cNvSpPr>
          <p:nvPr/>
        </p:nvSpPr>
        <p:spPr bwMode="auto">
          <a:xfrm>
            <a:off x="5008478" y="3239253"/>
            <a:ext cx="2146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2. 6</a:t>
            </a:r>
          </a:p>
        </p:txBody>
      </p:sp>
      <p:grpSp>
        <p:nvGrpSpPr>
          <p:cNvPr id="37" name="Group 32"/>
          <p:cNvGrpSpPr>
            <a:grpSpLocks/>
          </p:cNvGrpSpPr>
          <p:nvPr/>
        </p:nvGrpSpPr>
        <p:grpSpPr bwMode="auto">
          <a:xfrm>
            <a:off x="6373060" y="599825"/>
            <a:ext cx="1679575" cy="1185862"/>
            <a:chOff x="2112" y="2496"/>
            <a:chExt cx="1776" cy="1824"/>
          </a:xfrm>
        </p:grpSpPr>
        <p:pic>
          <p:nvPicPr>
            <p:cNvPr id="38" name="Picture 33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51" y="2646"/>
              <a:ext cx="124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AutoShape 34">
              <a:hlinkClick r:id="rId3"/>
            </p:cNvPr>
            <p:cNvSpPr>
              <a:spLocks noChangeArrowheads="1"/>
            </p:cNvSpPr>
            <p:nvPr/>
          </p:nvSpPr>
          <p:spPr bwMode="auto">
            <a:xfrm>
              <a:off x="2112" y="2496"/>
              <a:ext cx="1776" cy="1824"/>
            </a:xfrm>
            <a:prstGeom prst="flowChartConnector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 autoUpdateAnimBg="0"/>
      <p:bldP spid="33" grpId="0" autoUpdateAnimBg="0"/>
      <p:bldP spid="34" grpId="0" autoUpdateAnimBg="0"/>
      <p:bldP spid="3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857500" cy="25717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2589218" y="365125"/>
            <a:ext cx="8916987" cy="2917825"/>
          </a:xfrm>
          <a:prstGeom prst="cloudCallout">
            <a:avLst>
              <a:gd name="adj1" fmla="val -31954"/>
              <a:gd name="adj2" fmla="val 950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US" sz="360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3600" b="1">
                <a:latin typeface="Arial" pitchFamily="34" charset="0"/>
                <a:cs typeface="Arial" pitchFamily="34" charset="0"/>
              </a:rPr>
              <a:t>2 + 2 + 2 + 2 +2 +2 = 2.6</a:t>
            </a:r>
          </a:p>
          <a:p>
            <a:pPr algn="ctr">
              <a:defRPr/>
            </a:pPr>
            <a:r>
              <a:rPr lang="en-US" sz="3600" b="1" err="1">
                <a:latin typeface="Arial" pitchFamily="34" charset="0"/>
                <a:cs typeface="Arial" pitchFamily="34" charset="0"/>
              </a:rPr>
              <a:t>Vậy</a:t>
            </a:r>
            <a:r>
              <a:rPr lang="en-US" sz="3600" b="1">
                <a:latin typeface="Arial" pitchFamily="34" charset="0"/>
                <a:cs typeface="Arial" pitchFamily="34" charset="0"/>
              </a:rPr>
              <a:t> 2.2.2.2.2.2 =  ?</a:t>
            </a:r>
          </a:p>
        </p:txBody>
      </p:sp>
      <p:pic>
        <p:nvPicPr>
          <p:cNvPr id="14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7793" y="3792538"/>
            <a:ext cx="26924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102785" y="296864"/>
            <a:ext cx="50821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dụ: 2.2.2.2. 2. 2 = 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018618" y="251619"/>
            <a:ext cx="84243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baseline="30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1007533" y="165417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2461684" y="1665288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032251" y="136525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 mũ sáu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1914525"/>
            <a:ext cx="6769100" cy="579438"/>
            <a:chOff x="1179" y="918"/>
            <a:chExt cx="3198" cy="365"/>
          </a:xfrm>
        </p:grpSpPr>
        <p:sp>
          <p:nvSpPr>
            <p:cNvPr id="8214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5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2 luỹ thừa sáu</a:t>
              </a:r>
            </a:p>
          </p:txBody>
        </p:sp>
      </p:grp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2444751" y="220345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4078818" y="266223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hoặc luỹ thừa bậc sáu của 2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360585" y="3419475"/>
            <a:ext cx="1104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439333" y="3465513"/>
            <a:ext cx="9408584" cy="1168400"/>
            <a:chOff x="113" y="2183"/>
            <a:chExt cx="4445" cy="736"/>
          </a:xfrm>
        </p:grpSpPr>
        <p:sp>
          <p:nvSpPr>
            <p:cNvPr id="8211" name="Text Box 16"/>
            <p:cNvSpPr txBox="1">
              <a:spLocks noChangeArrowheads="1"/>
            </p:cNvSpPr>
            <p:nvPr/>
          </p:nvSpPr>
          <p:spPr bwMode="auto">
            <a:xfrm>
              <a:off x="113" y="2183"/>
              <a:ext cx="444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a. a. … . a  (n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 0) </a:t>
              </a: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=  </a:t>
              </a:r>
            </a:p>
          </p:txBody>
        </p:sp>
        <p:sp>
          <p:nvSpPr>
            <p:cNvPr id="8212" name="AutoShape 18"/>
            <p:cNvSpPr>
              <a:spLocks/>
            </p:cNvSpPr>
            <p:nvPr/>
          </p:nvSpPr>
          <p:spPr bwMode="auto">
            <a:xfrm rot="-5400000">
              <a:off x="601" y="2035"/>
              <a:ext cx="158" cy="1043"/>
            </a:xfrm>
            <a:prstGeom prst="leftBrace">
              <a:avLst>
                <a:gd name="adj1" fmla="val 55011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3" name="Text Box 19"/>
            <p:cNvSpPr txBox="1">
              <a:spLocks noChangeArrowheads="1"/>
            </p:cNvSpPr>
            <p:nvPr/>
          </p:nvSpPr>
          <p:spPr bwMode="auto">
            <a:xfrm>
              <a:off x="204" y="2554"/>
              <a:ext cx="11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thừa số</a:t>
              </a:r>
            </a:p>
          </p:txBody>
        </p:sp>
      </p:grp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2015067" y="50133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600" baseline="30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6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 flipV="1">
            <a:off x="3407834" y="4994275"/>
            <a:ext cx="1439333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4991100" y="4652964"/>
            <a:ext cx="230293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mũ n</a:t>
            </a:r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3458633" y="5589588"/>
            <a:ext cx="1441451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5024967" y="5233989"/>
            <a:ext cx="2832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luỹ thừa n</a:t>
            </a:r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3426885" y="5794375"/>
            <a:ext cx="1390649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5018618" y="5913439"/>
            <a:ext cx="56155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luỹ thừa bậc n của 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2" grpId="0"/>
      <p:bldP spid="45063" grpId="0" animBg="1"/>
      <p:bldP spid="45064" grpId="0" animBg="1"/>
      <p:bldP spid="45065" grpId="0"/>
      <p:bldP spid="45069" grpId="0" animBg="1"/>
      <p:bldP spid="45070" grpId="0"/>
      <p:bldP spid="45073" grpId="0"/>
      <p:bldP spid="45078" grpId="0" animBg="1"/>
      <p:bldP spid="45079" grpId="0" animBg="1"/>
      <p:bldP spid="45080" grpId="0"/>
      <p:bldP spid="45081" grpId="0" animBg="1"/>
      <p:bldP spid="45082" grpId="0"/>
      <p:bldP spid="45083" grpId="0" animBg="1"/>
      <p:bldP spid="450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90501" y="1649414"/>
            <a:ext cx="11664951" cy="2651125"/>
            <a:chOff x="90" y="139"/>
            <a:chExt cx="5511" cy="167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672" y="1334"/>
              <a:ext cx="1400" cy="475"/>
              <a:chOff x="1921" y="1114"/>
              <a:chExt cx="1270" cy="475"/>
            </a:xfrm>
          </p:grpSpPr>
          <p:sp>
            <p:nvSpPr>
              <p:cNvPr id="9234" name="AutoShape 4"/>
              <p:cNvSpPr>
                <a:spLocks/>
              </p:cNvSpPr>
              <p:nvPr/>
            </p:nvSpPr>
            <p:spPr bwMode="auto">
              <a:xfrm rot="-5400000">
                <a:off x="2321" y="717"/>
                <a:ext cx="158" cy="952"/>
              </a:xfrm>
              <a:prstGeom prst="leftBrace">
                <a:avLst>
                  <a:gd name="adj1" fmla="val 50211"/>
                  <a:gd name="adj2" fmla="val 50000"/>
                </a:avLst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35" name="Text Box 5"/>
              <p:cNvSpPr txBox="1">
                <a:spLocks noChangeArrowheads="1"/>
              </p:cNvSpPr>
              <p:nvPr/>
            </p:nvSpPr>
            <p:spPr bwMode="auto">
              <a:xfrm>
                <a:off x="1921" y="1224"/>
                <a:ext cx="127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200" b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n </a:t>
                </a:r>
                <a:r>
                  <a:rPr lang="en-US" sz="3200" b="1" i="1">
                    <a:solidFill>
                      <a:srgbClr val="0000CC"/>
                    </a:solidFill>
                    <a:latin typeface="Arial" pitchFamily="34" charset="0"/>
                    <a:cs typeface="Arial" pitchFamily="34" charset="0"/>
                  </a:rPr>
                  <a:t>thừa số</a:t>
                </a:r>
              </a:p>
            </p:txBody>
          </p:sp>
        </p:grpSp>
        <p:sp>
          <p:nvSpPr>
            <p:cNvPr id="9233" name="Text Box 8"/>
            <p:cNvSpPr txBox="1">
              <a:spLocks noChangeArrowheads="1"/>
            </p:cNvSpPr>
            <p:nvPr/>
          </p:nvSpPr>
          <p:spPr bwMode="auto">
            <a:xfrm>
              <a:off x="90" y="139"/>
              <a:ext cx="5511" cy="1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1/ </a:t>
              </a:r>
              <a:r>
                <a:rPr lang="en-US" sz="3600" b="1" dirty="0" err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Định</a:t>
              </a:r>
              <a:r>
                <a:rPr lang="en-US" sz="36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nghĩa</a:t>
              </a:r>
              <a:r>
                <a:rPr lang="en-US" sz="36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: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Luỹ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thừa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bậc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n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của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a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là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tích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của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n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thừa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số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bằng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nhau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mỗi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thừa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số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600" b="1" dirty="0" err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bằng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a:</a:t>
              </a:r>
            </a:p>
            <a:p>
              <a:pPr>
                <a:spcBef>
                  <a:spcPct val="50000"/>
                </a:spcBef>
              </a:pP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                          a</a:t>
              </a:r>
              <a:r>
                <a:rPr lang="en-US" sz="3600" b="1" baseline="30000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 = a. a. …. a   (n 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 N</a:t>
              </a:r>
              <a:r>
                <a:rPr lang="en-US" sz="3600" b="1" baseline="30000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*</a:t>
              </a:r>
              <a:r>
                <a:rPr lang="en-US" sz="3600" b="1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endParaRPr lang="en-US" sz="3600" b="1" baseline="30000" dirty="0">
                <a:solidFill>
                  <a:srgbClr val="0000CC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719667" y="4113214"/>
            <a:ext cx="10153651" cy="1849437"/>
            <a:chOff x="589" y="1888"/>
            <a:chExt cx="4649" cy="1632"/>
          </a:xfrm>
        </p:grpSpPr>
        <p:sp>
          <p:nvSpPr>
            <p:cNvPr id="9227" name="Oval 17"/>
            <p:cNvSpPr>
              <a:spLocks noChangeArrowheads="1"/>
            </p:cNvSpPr>
            <p:nvPr/>
          </p:nvSpPr>
          <p:spPr bwMode="auto">
            <a:xfrm>
              <a:off x="589" y="1888"/>
              <a:ext cx="2472" cy="1632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sz="3200" b="1" baseline="3000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</a:t>
              </a: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là một luỹ thừa</a:t>
              </a:r>
            </a:p>
          </p:txBody>
        </p:sp>
        <p:sp>
          <p:nvSpPr>
            <p:cNvPr id="9228" name="Line 18"/>
            <p:cNvSpPr>
              <a:spLocks noChangeShapeType="1"/>
            </p:cNvSpPr>
            <p:nvPr/>
          </p:nvSpPr>
          <p:spPr bwMode="auto">
            <a:xfrm flipV="1">
              <a:off x="3073" y="2341"/>
              <a:ext cx="521" cy="29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29" name="Text Box 19"/>
            <p:cNvSpPr txBox="1">
              <a:spLocks noChangeArrowheads="1"/>
            </p:cNvSpPr>
            <p:nvPr/>
          </p:nvSpPr>
          <p:spPr bwMode="auto">
            <a:xfrm>
              <a:off x="3606" y="2048"/>
              <a:ext cx="1496" cy="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a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cơ số</a:t>
              </a:r>
            </a:p>
          </p:txBody>
        </p:sp>
        <p:sp>
          <p:nvSpPr>
            <p:cNvPr id="9230" name="Line 20"/>
            <p:cNvSpPr>
              <a:spLocks noChangeShapeType="1"/>
            </p:cNvSpPr>
            <p:nvPr/>
          </p:nvSpPr>
          <p:spPr bwMode="auto">
            <a:xfrm>
              <a:off x="3070" y="2652"/>
              <a:ext cx="522" cy="30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31" name="Text Box 21"/>
            <p:cNvSpPr txBox="1">
              <a:spLocks noChangeArrowheads="1"/>
            </p:cNvSpPr>
            <p:nvPr/>
          </p:nvSpPr>
          <p:spPr bwMode="auto">
            <a:xfrm>
              <a:off x="3651" y="2794"/>
              <a:ext cx="1587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n gọi là </a:t>
              </a:r>
              <a:r>
                <a:rPr lang="en-US" sz="3200" b="1" i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số mũ</a:t>
              </a:r>
            </a:p>
          </p:txBody>
        </p:sp>
      </p:grp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3981451" y="2181225"/>
            <a:ext cx="5039783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9889067" y="2184400"/>
            <a:ext cx="814917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342900" y="2759075"/>
            <a:ext cx="4800600" cy="0"/>
          </a:xfrm>
          <a:prstGeom prst="line">
            <a:avLst/>
          </a:prstGeom>
          <a:noFill/>
          <a:ln w="19050">
            <a:solidFill>
              <a:srgbClr val="F82F00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4" name="Text Box 40"/>
          <p:cNvSpPr txBox="1">
            <a:spLocks noChangeArrowheads="1"/>
          </p:cNvSpPr>
          <p:nvPr/>
        </p:nvSpPr>
        <p:spPr bwMode="auto">
          <a:xfrm>
            <a:off x="624418" y="1125539"/>
            <a:ext cx="6864349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I. Phép nâng lên lũy thừa:</a:t>
            </a:r>
          </a:p>
        </p:txBody>
      </p:sp>
      <p:sp>
        <p:nvSpPr>
          <p:cNvPr id="9225" name="AutoShape 15" descr="Parchment"/>
          <p:cNvSpPr>
            <a:spLocks noChangeArrowheads="1"/>
          </p:cNvSpPr>
          <p:nvPr/>
        </p:nvSpPr>
        <p:spPr bwMode="gray">
          <a:xfrm>
            <a:off x="0" y="7620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Tiết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10: PHÉP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 LŨY THỪA VỚI SỐ MŨ TỰ NHIÊN (T1)</a:t>
            </a: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802218" y="60991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32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Quy</a:t>
            </a:r>
            <a:r>
              <a:rPr lang="en-US" sz="3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32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a</a:t>
            </a:r>
            <a:r>
              <a:rPr lang="en-US" sz="3200" b="1" baseline="30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a</a:t>
            </a:r>
          </a:p>
        </p:txBody>
      </p:sp>
      <p:sp>
        <p:nvSpPr>
          <p:cNvPr id="22" name="Right Brace 21"/>
          <p:cNvSpPr/>
          <p:nvPr/>
        </p:nvSpPr>
        <p:spPr>
          <a:xfrm rot="5400000">
            <a:off x="5452818" y="2797445"/>
            <a:ext cx="464952" cy="193728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31" grpId="0" animBg="1"/>
      <p:bldP spid="43032" grpId="0" animBg="1"/>
      <p:bldP spid="43033" grpId="0" animBg="1"/>
      <p:bldP spid="21" grpId="0" autoUpdateAnimBg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23" name="Text Box 91"/>
          <p:cNvSpPr txBox="1">
            <a:spLocks noChangeArrowheads="1"/>
          </p:cNvSpPr>
          <p:nvPr/>
        </p:nvSpPr>
        <p:spPr bwMode="auto">
          <a:xfrm>
            <a:off x="182033" y="1457325"/>
            <a:ext cx="26246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* Chú ý:</a:t>
            </a:r>
          </a:p>
        </p:txBody>
      </p:sp>
      <p:sp>
        <p:nvSpPr>
          <p:cNvPr id="44124" name="Text Box 92"/>
          <p:cNvSpPr txBox="1">
            <a:spLocks noChangeArrowheads="1"/>
          </p:cNvSpPr>
          <p:nvPr/>
        </p:nvSpPr>
        <p:spPr bwMode="auto">
          <a:xfrm>
            <a:off x="2366434" y="1493839"/>
            <a:ext cx="82571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bình phương</a:t>
            </a:r>
          </a:p>
        </p:txBody>
      </p:sp>
      <p:sp>
        <p:nvSpPr>
          <p:cNvPr id="44125" name="Text Box 93"/>
          <p:cNvSpPr txBox="1">
            <a:spLocks noChangeArrowheads="1"/>
          </p:cNvSpPr>
          <p:nvPr/>
        </p:nvSpPr>
        <p:spPr bwMode="auto">
          <a:xfrm>
            <a:off x="2245785" y="2047875"/>
            <a:ext cx="825711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còn được gọi là a lập phương</a:t>
            </a:r>
          </a:p>
        </p:txBody>
      </p:sp>
      <p:sp>
        <p:nvSpPr>
          <p:cNvPr id="10245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  <p:sp>
        <p:nvSpPr>
          <p:cNvPr id="7" name="Oval 22"/>
          <p:cNvSpPr>
            <a:spLocks noChangeArrowheads="1"/>
          </p:cNvSpPr>
          <p:nvPr/>
        </p:nvSpPr>
        <p:spPr bwMode="auto">
          <a:xfrm>
            <a:off x="2048520" y="3151073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3600" baseline="30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36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23"/>
          <p:cNvSpPr>
            <a:spLocks noChangeShapeType="1"/>
          </p:cNvSpPr>
          <p:nvPr/>
        </p:nvSpPr>
        <p:spPr bwMode="auto">
          <a:xfrm flipV="1">
            <a:off x="3441287" y="3132023"/>
            <a:ext cx="1439333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5024553" y="2790712"/>
            <a:ext cx="230293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mũ n</a:t>
            </a:r>
          </a:p>
        </p:txBody>
      </p:sp>
      <p:sp>
        <p:nvSpPr>
          <p:cNvPr id="10" name="Line 25"/>
          <p:cNvSpPr>
            <a:spLocks noChangeShapeType="1"/>
          </p:cNvSpPr>
          <p:nvPr/>
        </p:nvSpPr>
        <p:spPr bwMode="auto">
          <a:xfrm>
            <a:off x="3492086" y="3727336"/>
            <a:ext cx="1441451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6"/>
          <p:cNvSpPr txBox="1">
            <a:spLocks noChangeArrowheads="1"/>
          </p:cNvSpPr>
          <p:nvPr/>
        </p:nvSpPr>
        <p:spPr bwMode="auto">
          <a:xfrm>
            <a:off x="5058420" y="3371737"/>
            <a:ext cx="2832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 luỹ thừa n</a:t>
            </a:r>
          </a:p>
        </p:txBody>
      </p:sp>
      <p:sp>
        <p:nvSpPr>
          <p:cNvPr id="12" name="Line 27"/>
          <p:cNvSpPr>
            <a:spLocks noChangeShapeType="1"/>
          </p:cNvSpPr>
          <p:nvPr/>
        </p:nvSpPr>
        <p:spPr bwMode="auto">
          <a:xfrm>
            <a:off x="3460338" y="3932123"/>
            <a:ext cx="1390649" cy="395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5052071" y="4051187"/>
            <a:ext cx="561551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luỹ thừa bậc n của a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23" grpId="0" autoUpdateAnimBg="0"/>
      <p:bldP spid="44124" grpId="0" autoUpdateAnimBg="0"/>
      <p:bldP spid="44125" grpId="0" autoUpdateAnimBg="0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446351" y="1890012"/>
            <a:ext cx="1179194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>
                <a:solidFill>
                  <a:srgbClr val="0000CC"/>
                </a:solidFill>
              </a:rPr>
              <a:t>a/ </a:t>
            </a:r>
            <a:r>
              <a:rPr lang="en-US" sz="2800" b="1" u="sng" dirty="0" err="1" smtClean="0">
                <a:solidFill>
                  <a:srgbClr val="0000CC"/>
                </a:solidFill>
              </a:rPr>
              <a:t>Ví</a:t>
            </a:r>
            <a:r>
              <a:rPr lang="en-US" sz="2800" b="1" u="sng" dirty="0" smtClean="0">
                <a:solidFill>
                  <a:srgbClr val="0000CC"/>
                </a:solidFill>
              </a:rPr>
              <a:t> </a:t>
            </a:r>
            <a:r>
              <a:rPr lang="en-US" sz="2800" b="1" u="sng" dirty="0" err="1">
                <a:solidFill>
                  <a:srgbClr val="0000CC"/>
                </a:solidFill>
              </a:rPr>
              <a:t>dụ</a:t>
            </a:r>
            <a:r>
              <a:rPr lang="en-US" sz="2800" b="1" u="sng" dirty="0">
                <a:solidFill>
                  <a:srgbClr val="0000CC"/>
                </a:solidFill>
              </a:rPr>
              <a:t> 1</a:t>
            </a:r>
            <a:r>
              <a:rPr lang="en-US" sz="2800" b="1" dirty="0">
                <a:solidFill>
                  <a:srgbClr val="0000CC"/>
                </a:solidFill>
              </a:rPr>
              <a:t>: </a:t>
            </a:r>
            <a:r>
              <a:rPr lang="en-US" sz="2800" b="1" dirty="0" err="1">
                <a:solidFill>
                  <a:srgbClr val="0000CC"/>
                </a:solidFill>
              </a:rPr>
              <a:t>Đọc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các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lũy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thừa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sau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và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nêu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cơ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số</a:t>
            </a:r>
            <a:r>
              <a:rPr lang="en-US" sz="2800" b="1" dirty="0">
                <a:solidFill>
                  <a:srgbClr val="0000CC"/>
                </a:solidFill>
              </a:rPr>
              <a:t>, </a:t>
            </a:r>
            <a:r>
              <a:rPr lang="en-US" sz="2800" b="1" dirty="0" err="1">
                <a:solidFill>
                  <a:srgbClr val="0000CC"/>
                </a:solidFill>
              </a:rPr>
              <a:t>số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mũ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của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chúng</a:t>
            </a:r>
            <a:r>
              <a:rPr lang="en-US" sz="2800" b="1" dirty="0">
                <a:solidFill>
                  <a:srgbClr val="0000CC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</a:rPr>
              <a:t>a) 3</a:t>
            </a:r>
            <a:r>
              <a:rPr lang="en-US" sz="2800" b="1" baseline="30000" dirty="0">
                <a:solidFill>
                  <a:srgbClr val="0000CC"/>
                </a:solidFill>
              </a:rPr>
              <a:t>7 </a:t>
            </a:r>
            <a:r>
              <a:rPr lang="en-US" sz="2800" b="1" dirty="0">
                <a:solidFill>
                  <a:srgbClr val="0000CC"/>
                </a:solidFill>
              </a:rPr>
              <a:t>                             b) 5</a:t>
            </a:r>
            <a:r>
              <a:rPr lang="en-US" sz="2800" b="1" baseline="30000" dirty="0">
                <a:solidFill>
                  <a:srgbClr val="0000CC"/>
                </a:solidFill>
              </a:rPr>
              <a:t>3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1007533" y="3375025"/>
            <a:ext cx="1441451" cy="1081088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36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61684" y="3386139"/>
            <a:ext cx="1488016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2251" y="3086100"/>
            <a:ext cx="268816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mũ bảy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495551" y="3635375"/>
            <a:ext cx="6769100" cy="579438"/>
            <a:chOff x="1179" y="918"/>
            <a:chExt cx="3198" cy="365"/>
          </a:xfrm>
        </p:grpSpPr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1179" y="1094"/>
              <a:ext cx="703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b="1">
                <a:solidFill>
                  <a:srgbClr val="00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950" y="918"/>
              <a:ext cx="242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hoặc 3 luỹ thừa bảy</a:t>
              </a:r>
            </a:p>
          </p:txBody>
        </p:sp>
      </p:grp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444751" y="3924300"/>
            <a:ext cx="1657349" cy="738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078818" y="4383089"/>
            <a:ext cx="681778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</a:rPr>
              <a:t>hoặc luỹ thừa bậc bảy của 3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148667" y="5295901"/>
            <a:ext cx="4381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3: cơ số.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 : số mũ </a:t>
            </a:r>
          </a:p>
        </p:txBody>
      </p:sp>
      <p:sp>
        <p:nvSpPr>
          <p:cNvPr id="1127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charset="0"/>
              </a:rPr>
              <a:t>PHÉP TÍNH LŨY THỪA VỚI SỐ MŨ TỰ NHIÊN (T1)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7241" y="1136650"/>
            <a:ext cx="11516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2/ </a:t>
            </a:r>
            <a:r>
              <a:rPr lang="en-US" sz="4000" b="1" dirty="0" err="1" smtClean="0">
                <a:solidFill>
                  <a:srgbClr val="FF0000"/>
                </a:solidFill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ví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dụ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áp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dụng</a:t>
            </a:r>
            <a:endParaRPr lang="vi-VN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utoUpdateAnimBg="0"/>
      <p:bldP spid="7" grpId="0" animBg="1"/>
      <p:bldP spid="8" grpId="0" animBg="1"/>
      <p:bldP spid="9" grpId="0"/>
      <p:bldP spid="13" grpId="0" animBg="1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420813"/>
            <a:ext cx="11089217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b/ </a:t>
            </a:r>
            <a:r>
              <a:rPr lang="en-US" sz="2800" b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Ví</a:t>
            </a:r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dụ</a:t>
            </a: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2: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luỹ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2. 2. 2. 2. 2.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3. 3. 3.3. 3. 3                       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932768" y="2039939"/>
            <a:ext cx="148801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 2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953934" y="2608263"/>
            <a:ext cx="1968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3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4001" y="3282951"/>
            <a:ext cx="1108921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lũy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mũ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Hai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lũy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c)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Lũy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bậc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sáu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229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TÍNH LŨY THỪA VỚI SỐ MŨ TỰ NHIÊN (T1)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443531" y="3889216"/>
            <a:ext cx="530648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5</a:t>
            </a:r>
            <a:r>
              <a:rPr lang="en-US" sz="32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5.5 =25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491752" y="452858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b) 2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2.2.2.2.2.2.2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=128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524474" y="5172411"/>
            <a:ext cx="748876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c) 6</a:t>
            </a:r>
            <a:r>
              <a:rPr lang="en-US" sz="3200" b="1" baseline="30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6.6.6 = 216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1" grpId="0"/>
      <p:bldP spid="9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6901" y="1384301"/>
            <a:ext cx="1108921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c/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Ví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dụ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3: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luỹ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sz="2800" b="1" baseline="30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10</a:t>
            </a:r>
            <a:r>
              <a:rPr lang="en-US" sz="2800" b="1" baseline="30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      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00101" y="3289300"/>
            <a:ext cx="11089217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8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Lưu</a:t>
            </a:r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ý :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n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0, ta </a:t>
            </a:r>
            <a:r>
              <a:rPr lang="en-US" sz="28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8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 rot="-5400000">
            <a:off x="4176713" y="3626910"/>
            <a:ext cx="250825" cy="1572683"/>
          </a:xfrm>
          <a:prstGeom prst="leftBrace">
            <a:avLst>
              <a:gd name="adj1" fmla="val 5018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458347" y="4430336"/>
            <a:ext cx="341418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3200" b="1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chữ số 0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860552" y="3776663"/>
            <a:ext cx="924983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10</a:t>
            </a:r>
            <a:r>
              <a:rPr lang="en-US" sz="3600" b="1" baseline="30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3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= 10 … 0   </a:t>
            </a:r>
            <a:endParaRPr lang="en-US" sz="3600" b="1" dirty="0">
              <a:solidFill>
                <a:srgbClr val="0000CC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4343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2192000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16c05727-aa75-4e4a-9b5f-8a80a1165891"/>
    <ds:schemaRef ds:uri="http://www.w3.org/XML/1998/namespace"/>
    <ds:schemaRef ds:uri="http://schemas.microsoft.com/office/infopath/2007/PartnerControls"/>
    <ds:schemaRef ds:uri="http://purl.org/dc/terms/"/>
    <ds:schemaRef ds:uri="71af3243-3dd4-4a8d-8c0d-dd76da1f02a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810</TotalTime>
  <Words>1098</Words>
  <Application>Microsoft Office PowerPoint</Application>
  <PresentationFormat>Widescreen</PresentationFormat>
  <Paragraphs>164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.VnArial</vt:lpstr>
      <vt:lpstr>.VnVogue</vt:lpstr>
      <vt:lpstr>Arial</vt:lpstr>
      <vt:lpstr>Calibri</vt:lpstr>
      <vt:lpstr>Calibri Light</vt:lpstr>
      <vt:lpstr>Rockwell</vt:lpstr>
      <vt:lpstr>Symbol</vt:lpstr>
      <vt:lpstr>Tahoma</vt:lpstr>
      <vt:lpstr>Times New Roman</vt:lpstr>
      <vt:lpstr>VNI-Times</vt:lpstr>
      <vt:lpstr>Office Theme</vt:lpstr>
      <vt:lpstr>PowerPoint Presentation</vt:lpstr>
      <vt:lpstr>Thực hiện theo các yêu cầu sau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79</cp:revision>
  <dcterms:created xsi:type="dcterms:W3CDTF">2021-06-07T13:44:30Z</dcterms:created>
  <dcterms:modified xsi:type="dcterms:W3CDTF">2021-09-27T03:20:26Z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